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IQ"/>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IQ"/>
          </a:p>
        </p:txBody>
      </p:sp>
      <p:sp>
        <p:nvSpPr>
          <p:cNvPr id="4" name="عنصر نائب للتاريخ 3"/>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IQ"/>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11"/>
          </p:nvPr>
        </p:nvSpPr>
        <p:spPr/>
        <p:txBody>
          <a:bodyPr/>
          <a:lstStyle/>
          <a:p>
            <a:endParaRPr lang="ar-IQ"/>
          </a:p>
        </p:txBody>
      </p:sp>
      <p:sp>
        <p:nvSpPr>
          <p:cNvPr id="6" name="عنصر نائب لرقم الشريحة 5"/>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تاريخ 4"/>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7" name="عنصر نائب للتاريخ 6"/>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8" name="عنصر نائب للتذييل 7"/>
          <p:cNvSpPr>
            <a:spLocks noGrp="1"/>
          </p:cNvSpPr>
          <p:nvPr>
            <p:ph type="ftr" sz="quarter" idx="11"/>
          </p:nvPr>
        </p:nvSpPr>
        <p:spPr/>
        <p:txBody>
          <a:bodyPr/>
          <a:lstStyle/>
          <a:p>
            <a:endParaRPr lang="ar-IQ"/>
          </a:p>
        </p:txBody>
      </p:sp>
      <p:sp>
        <p:nvSpPr>
          <p:cNvPr id="9" name="عنصر نائب لرقم الشريحة 8"/>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IQ"/>
          </a:p>
        </p:txBody>
      </p:sp>
      <p:sp>
        <p:nvSpPr>
          <p:cNvPr id="3" name="عنصر نائب للتاريخ 2"/>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4" name="عنصر نائب للتذييل 3"/>
          <p:cNvSpPr>
            <a:spLocks noGrp="1"/>
          </p:cNvSpPr>
          <p:nvPr>
            <p:ph type="ftr" sz="quarter" idx="11"/>
          </p:nvPr>
        </p:nvSpPr>
        <p:spPr/>
        <p:txBody>
          <a:bodyPr/>
          <a:lstStyle/>
          <a:p>
            <a:endParaRPr lang="ar-IQ"/>
          </a:p>
        </p:txBody>
      </p:sp>
      <p:sp>
        <p:nvSpPr>
          <p:cNvPr id="5" name="عنصر نائب لرقم الشريحة 4"/>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3" name="عنصر نائب للتذييل 2"/>
          <p:cNvSpPr>
            <a:spLocks noGrp="1"/>
          </p:cNvSpPr>
          <p:nvPr>
            <p:ph type="ftr" sz="quarter" idx="11"/>
          </p:nvPr>
        </p:nvSpPr>
        <p:spPr/>
        <p:txBody>
          <a:bodyPr/>
          <a:lstStyle/>
          <a:p>
            <a:endParaRPr lang="ar-IQ"/>
          </a:p>
        </p:txBody>
      </p:sp>
      <p:sp>
        <p:nvSpPr>
          <p:cNvPr id="4" name="عنصر نائب لرقم الشريحة 3"/>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IQ"/>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IQ"/>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76718324-C1BC-4C65-9282-B423FE5EB5B8}" type="datetimeFigureOut">
              <a:rPr lang="ar-IQ" smtClean="0"/>
              <a:pPr/>
              <a:t>19/03/1439</a:t>
            </a:fld>
            <a:endParaRPr lang="ar-IQ"/>
          </a:p>
        </p:txBody>
      </p:sp>
      <p:sp>
        <p:nvSpPr>
          <p:cNvPr id="6" name="عنصر نائب للتذييل 5"/>
          <p:cNvSpPr>
            <a:spLocks noGrp="1"/>
          </p:cNvSpPr>
          <p:nvPr>
            <p:ph type="ftr" sz="quarter" idx="11"/>
          </p:nvPr>
        </p:nvSpPr>
        <p:spPr/>
        <p:txBody>
          <a:bodyPr/>
          <a:lstStyle/>
          <a:p>
            <a:endParaRPr lang="ar-IQ"/>
          </a:p>
        </p:txBody>
      </p:sp>
      <p:sp>
        <p:nvSpPr>
          <p:cNvPr id="7" name="عنصر نائب لرقم الشريحة 6"/>
          <p:cNvSpPr>
            <a:spLocks noGrp="1"/>
          </p:cNvSpPr>
          <p:nvPr>
            <p:ph type="sldNum" sz="quarter" idx="12"/>
          </p:nvPr>
        </p:nvSpPr>
        <p:spPr/>
        <p:txBody>
          <a:bodyPr/>
          <a:lstStyle/>
          <a:p>
            <a:fld id="{E8267731-9E25-4E6F-8276-B04A940AF081}" type="slidenum">
              <a:rPr lang="ar-IQ" smtClean="0"/>
              <a:pPr/>
              <a:t>‹#›</a:t>
            </a:fld>
            <a:endParaRPr lang="ar-IQ"/>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IQ"/>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lvl1pPr algn="r">
              <a:defRPr sz="1200">
                <a:solidFill>
                  <a:schemeClr val="tx1">
                    <a:tint val="75000"/>
                  </a:schemeClr>
                </a:solidFill>
              </a:defRPr>
            </a:lvl1pPr>
          </a:lstStyle>
          <a:p>
            <a:fld id="{76718324-C1BC-4C65-9282-B423FE5EB5B8}" type="datetimeFigureOut">
              <a:rPr lang="ar-IQ" smtClean="0"/>
              <a:pPr/>
              <a:t>19/03/1439</a:t>
            </a:fld>
            <a:endParaRPr lang="ar-IQ"/>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lvl1pPr algn="ctr">
              <a:defRPr sz="1200">
                <a:solidFill>
                  <a:schemeClr val="tx1">
                    <a:tint val="75000"/>
                  </a:schemeClr>
                </a:solidFill>
              </a:defRPr>
            </a:lvl1pPr>
          </a:lstStyle>
          <a:p>
            <a:endParaRPr lang="ar-IQ"/>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lvl1pPr algn="l">
              <a:defRPr sz="1200">
                <a:solidFill>
                  <a:schemeClr val="tx1">
                    <a:tint val="75000"/>
                  </a:schemeClr>
                </a:solidFill>
              </a:defRPr>
            </a:lvl1pPr>
          </a:lstStyle>
          <a:p>
            <a:fld id="{E8267731-9E25-4E6F-8276-B04A940AF081}" type="slidenum">
              <a:rPr lang="ar-IQ" smtClean="0"/>
              <a:pPr/>
              <a:t>‹#›</a:t>
            </a:fld>
            <a:endParaRPr lang="ar-IQ"/>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IQ"/>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style>
          <a:lnRef idx="2">
            <a:schemeClr val="accent4">
              <a:shade val="50000"/>
            </a:schemeClr>
          </a:lnRef>
          <a:fillRef idx="1">
            <a:schemeClr val="accent4"/>
          </a:fillRef>
          <a:effectRef idx="0">
            <a:schemeClr val="accent4"/>
          </a:effectRef>
          <a:fontRef idx="minor">
            <a:schemeClr val="lt1"/>
          </a:fontRef>
        </p:style>
        <p:txBody>
          <a:bodyPr/>
          <a:lstStyle/>
          <a:p>
            <a:r>
              <a:rPr lang="ar-IQ" dirty="0" smtClean="0"/>
              <a:t>    </a:t>
            </a:r>
            <a:r>
              <a:rPr lang="en-US" dirty="0" smtClean="0"/>
              <a:t>“Frost at Midnight” S . T. Coleridge</a:t>
            </a:r>
            <a:endParaRPr lang="ar-IQ" dirty="0"/>
          </a:p>
        </p:txBody>
      </p:sp>
      <p:sp>
        <p:nvSpPr>
          <p:cNvPr id="3" name="عنوان فرعي 2"/>
          <p:cNvSpPr>
            <a:spLocks noGrp="1"/>
          </p:cNvSpPr>
          <p:nvPr>
            <p:ph type="subTitle" idx="1"/>
          </p:nvPr>
        </p:nvSpPr>
        <p:spPr/>
        <p:txBody>
          <a:bodyPr>
            <a:normAutofit lnSpcReduction="10000"/>
          </a:bodyPr>
          <a:lstStyle/>
          <a:p>
            <a:pPr algn="just" rtl="0"/>
            <a:r>
              <a:rPr lang="en-US" sz="2400" dirty="0" smtClean="0"/>
              <a:t>It is frosty night. The poet is sitting all alone in his cottage .only his son is sleeping by his side . The poet sees a film fluttering on the grate and interprets its movement according to his own mood.                                                                      </a:t>
            </a:r>
            <a:endParaRPr lang="ar-IQ" sz="24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2">
            <a:schemeClr val="accent3">
              <a:shade val="50000"/>
            </a:schemeClr>
          </a:lnRef>
          <a:fillRef idx="1">
            <a:schemeClr val="accent3"/>
          </a:fillRef>
          <a:effectRef idx="0">
            <a:schemeClr val="accent3"/>
          </a:effectRef>
          <a:fontRef idx="minor">
            <a:schemeClr val="lt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lstStyle/>
          <a:p>
            <a:pPr algn="just" rtl="0"/>
            <a:r>
              <a:rPr lang="en-US" dirty="0" smtClean="0"/>
              <a:t>L1-7  </a:t>
            </a:r>
            <a:r>
              <a:rPr lang="en-US" sz="2400" dirty="0" smtClean="0"/>
              <a:t>The frost is being formed invisibly .All the inmates of the poet’s cottage are asleep. There is nobody to witness the frost being formed. Besides, there is no wind to help the formation of the frost .The owlet’s cry can be heard at intervals. The poet is sitting all alone . His loneliness is suitable to his abstract thinking. His little child is peacefully sleeping by his side.                                                                                                   </a:t>
            </a:r>
            <a:endParaRPr lang="ar-IQ" sz="2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fontScale="92500" lnSpcReduction="10000"/>
          </a:bodyPr>
          <a:lstStyle/>
          <a:p>
            <a:pPr algn="just" rtl="0"/>
            <a:r>
              <a:rPr lang="en-US" sz="2400" dirty="0" smtClean="0"/>
              <a:t>L8-10  There is perfect silence around him . In fact , it is so silent that he is disturbed in his thoughts. The poet has suggested a psychological idea that solitude is useful for meditation but too much solitude disturbs one’s deep thoughts and causes a feeling of loneliness and restlessness.                                                                       </a:t>
            </a:r>
          </a:p>
          <a:p>
            <a:pPr algn="just" rtl="0"/>
            <a:r>
              <a:rPr lang="en-US" sz="2400" dirty="0" smtClean="0"/>
              <a:t>L 10-13 There is perfect silence outside the poet’s cottage . The village inhabitants are all asleep .All their life activities have been suspended. They are now silent like dreams.                                    </a:t>
            </a:r>
          </a:p>
          <a:p>
            <a:pPr algn="just" rtl="0"/>
            <a:r>
              <a:rPr lang="en-US" sz="2400" dirty="0" smtClean="0"/>
              <a:t>L13-14 The fire has burnt itself low. There is a thin blue flame on the fire but it is perfectly still. It does not even quiver , tremble or flicker.                                                                                                      </a:t>
            </a:r>
            <a:endParaRPr lang="ar-IQ" sz="2400" dirty="0" smtClean="0"/>
          </a:p>
          <a:p>
            <a:pPr algn="just" rtl="0"/>
            <a:r>
              <a:rPr lang="en-US" sz="2400" dirty="0" smtClean="0"/>
              <a:t>          </a:t>
            </a:r>
            <a:endParaRPr lang="ar-IQ" sz="2400" dirty="0" smtClean="0"/>
          </a:p>
          <a:p>
            <a:r>
              <a:rPr lang="en-US" sz="2400" dirty="0" smtClean="0"/>
              <a:t>                            </a:t>
            </a:r>
            <a:endParaRPr lang="ar-IQ"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style>
          <a:lnRef idx="1">
            <a:schemeClr val="accent4"/>
          </a:lnRef>
          <a:fillRef idx="2">
            <a:schemeClr val="accent4"/>
          </a:fillRef>
          <a:effectRef idx="1">
            <a:schemeClr val="accent4"/>
          </a:effectRef>
          <a:fontRef idx="minor">
            <a:schemeClr val="dk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just" rtl="0"/>
            <a:r>
              <a:rPr lang="en-US" sz="2400" dirty="0" smtClean="0"/>
              <a:t>L15-16  The only wakeful thing is that film which was quivering on the grate and which is still quivering now. Apart from that film , everything is still and motionless.</a:t>
            </a:r>
          </a:p>
          <a:p>
            <a:pPr algn="just" rtl="0"/>
            <a:r>
              <a:rPr lang="en-US" sz="2400" dirty="0" smtClean="0"/>
              <a:t>L17-23 The poet thinks that the movements of the film create some sort of affinity between him and the film since they are </a:t>
            </a:r>
            <a:r>
              <a:rPr lang="ar-IQ" sz="2400" dirty="0" smtClean="0"/>
              <a:t> </a:t>
            </a:r>
            <a:r>
              <a:rPr lang="en-US" sz="2400" dirty="0" smtClean="0"/>
              <a:t>the only wakeful things . His idle spirit interprets the film movements according to his own mood . The film then is a kind of a mirror in which the poet reflects his thoughts .He  is at the moment playing with his thought as one plays with a toy  .</a:t>
            </a:r>
            <a:endParaRPr lang="ar-IQ"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323528" y="260648"/>
            <a:ext cx="8229600" cy="1143000"/>
          </a:xfrm>
        </p:spPr>
        <p:style>
          <a:lnRef idx="2">
            <a:schemeClr val="accent4">
              <a:shade val="50000"/>
            </a:schemeClr>
          </a:lnRef>
          <a:fillRef idx="1">
            <a:schemeClr val="accent4"/>
          </a:fillRef>
          <a:effectRef idx="0">
            <a:schemeClr val="accent4"/>
          </a:effectRef>
          <a:fontRef idx="minor">
            <a:schemeClr val="lt1"/>
          </a:fontRef>
        </p:style>
        <p:txBody>
          <a:bodyPr/>
          <a:lstStyle/>
          <a:p>
            <a:r>
              <a:rPr lang="en-US" dirty="0" smtClean="0"/>
              <a:t>Analysis</a:t>
            </a:r>
            <a:endParaRPr lang="ar-IQ" dirty="0"/>
          </a:p>
        </p:txBody>
      </p:sp>
      <p:sp>
        <p:nvSpPr>
          <p:cNvPr id="3" name="عنصر نائب للمحتوى 2"/>
          <p:cNvSpPr>
            <a:spLocks noGrp="1"/>
          </p:cNvSpPr>
          <p:nvPr>
            <p:ph idx="1"/>
          </p:nvPr>
        </p:nvSpPr>
        <p:spPr/>
        <p:txBody>
          <a:bodyPr>
            <a:normAutofit/>
          </a:bodyPr>
          <a:lstStyle/>
          <a:p>
            <a:pPr algn="just" rtl="0"/>
            <a:r>
              <a:rPr lang="en-US" sz="2400" dirty="0" smtClean="0"/>
              <a:t>Note : this poem was written under the influence of Wordsworth. Coleridge then gives Nature an independent identity capable of comforting people . Later,  he comes to believe that Nature does not have any life of its own and we interpret different natural phenomena according to our own mood . Coleridge hinted at this idea when he says that he interprets the puny flaps and freaks of the thin film according to his own mood.                                                                            </a:t>
            </a:r>
            <a:endParaRPr lang="ar-IQ"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solidFill>
        </p:spPr>
        <p:txBody>
          <a:bodyPr/>
          <a:lstStyle/>
          <a:p>
            <a:pPr rtl="0"/>
            <a:r>
              <a:rPr lang="en-US" dirty="0" smtClean="0"/>
              <a:t>Themes</a:t>
            </a:r>
            <a:endParaRPr lang="en-US" dirty="0"/>
          </a:p>
        </p:txBody>
      </p:sp>
      <p:sp>
        <p:nvSpPr>
          <p:cNvPr id="3" name="عنصر نائب للمحتوى 2"/>
          <p:cNvSpPr>
            <a:spLocks noGrp="1"/>
          </p:cNvSpPr>
          <p:nvPr>
            <p:ph idx="1"/>
          </p:nvPr>
        </p:nvSpPr>
        <p:spPr/>
        <p:txBody>
          <a:bodyPr>
            <a:normAutofit fontScale="85000" lnSpcReduction="10000"/>
          </a:bodyPr>
          <a:lstStyle/>
          <a:p>
            <a:pPr algn="just" rtl="0"/>
            <a:r>
              <a:rPr lang="en-US" dirty="0" smtClean="0"/>
              <a:t>Serenity of nature vs. agitation of the poet.</a:t>
            </a:r>
          </a:p>
          <a:p>
            <a:pPr algn="just" rtl="0"/>
            <a:r>
              <a:rPr lang="en-US" dirty="0" smtClean="0"/>
              <a:t>The poet’s relentless mood is out of tune with the universal hush of nature around him. He discovers that his solitude, to which he has been left is disquieting and produces an opposite effect in him( it is not a solace).Unable to communicate with the world, he looks about something to which he can relate and find( as he thinks) a companionable form in the film fluttering on the grate – the only unquiet thing. Thus, contrast is established between the silent working  of nature and the busy processes of the poet’s mind.</a:t>
            </a:r>
            <a:endParaRPr lang="en-US" dirty="0"/>
          </a:p>
        </p:txBody>
      </p:sp>
    </p:spTree>
    <p:extLst>
      <p:ext uri="{BB962C8B-B14F-4D97-AF65-F5344CB8AC3E}">
        <p14:creationId xmlns:p14="http://schemas.microsoft.com/office/powerpoint/2010/main" val="28383149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chemeClr val="accent2">
              <a:lumMod val="60000"/>
              <a:lumOff val="40000"/>
            </a:schemeClr>
          </a:solidFill>
        </p:spPr>
        <p:txBody>
          <a:bodyPr/>
          <a:lstStyle/>
          <a:p>
            <a:r>
              <a:rPr lang="en-US" dirty="0" smtClean="0"/>
              <a:t>Analysis</a:t>
            </a:r>
            <a:endParaRPr lang="en-US" dirty="0"/>
          </a:p>
        </p:txBody>
      </p:sp>
      <p:sp>
        <p:nvSpPr>
          <p:cNvPr id="3" name="عنصر نائب للمحتوى 2"/>
          <p:cNvSpPr>
            <a:spLocks noGrp="1"/>
          </p:cNvSpPr>
          <p:nvPr>
            <p:ph idx="1"/>
          </p:nvPr>
        </p:nvSpPr>
        <p:spPr/>
        <p:txBody>
          <a:bodyPr>
            <a:normAutofit fontScale="92500" lnSpcReduction="10000"/>
          </a:bodyPr>
          <a:lstStyle/>
          <a:p>
            <a:pPr algn="just" rtl="0"/>
            <a:r>
              <a:rPr lang="en-US" dirty="0" smtClean="0"/>
              <a:t>L20-40 This image of the fluttering film provides a bridge from actual to remembered experience. It  goes back to seeing the same kind of film at school, where it was thought to herald the arrival of some friend. It makes him recall the vision of his ‘sweet birth place’ that had lingered with him during school hours and superstitiously prompted him to hope that the schoolroom door would open to reveal this glad past in the shape of a townsman, his aunt or his beloved sister Anne.</a:t>
            </a:r>
            <a:endParaRPr lang="en-US" dirty="0"/>
          </a:p>
        </p:txBody>
      </p:sp>
    </p:spTree>
    <p:extLst>
      <p:ext uri="{BB962C8B-B14F-4D97-AF65-F5344CB8AC3E}">
        <p14:creationId xmlns:p14="http://schemas.microsoft.com/office/powerpoint/2010/main" val="9849880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92D050"/>
          </a:solidFill>
        </p:spPr>
        <p:txBody>
          <a:bodyPr/>
          <a:lstStyle/>
          <a:p>
            <a:pPr rtl="0"/>
            <a:r>
              <a:rPr lang="en-US" dirty="0" smtClean="0"/>
              <a:t>Analysis</a:t>
            </a:r>
            <a:endParaRPr lang="en-US" dirty="0"/>
          </a:p>
        </p:txBody>
      </p:sp>
      <p:sp>
        <p:nvSpPr>
          <p:cNvPr id="3" name="عنصر نائب للمحتوى 2"/>
          <p:cNvSpPr>
            <a:spLocks noGrp="1"/>
          </p:cNvSpPr>
          <p:nvPr>
            <p:ph idx="1"/>
          </p:nvPr>
        </p:nvSpPr>
        <p:spPr/>
        <p:txBody>
          <a:bodyPr>
            <a:normAutofit fontScale="92500" lnSpcReduction="20000"/>
          </a:bodyPr>
          <a:lstStyle/>
          <a:p>
            <a:pPr algn="just" rtl="0"/>
            <a:r>
              <a:rPr lang="en-US" dirty="0" smtClean="0"/>
              <a:t>L40-60 In this conversation poem, Coleridge’s cradled infant, Hartley, is the listener. The poet explores the contrast between his and his son’s projected education amid the beauties of the natural world. He is referring to the ‘natural’ education that his son will experience under the benevolent </a:t>
            </a:r>
            <a:r>
              <a:rPr lang="en-US" dirty="0" err="1" smtClean="0"/>
              <a:t>preceptorship</a:t>
            </a:r>
            <a:r>
              <a:rPr lang="en-US" dirty="0" smtClean="0"/>
              <a:t> of the ‘Great  universal Teacher’ who reveals ‘Himself’ in all, and all things in ‘Himself.’  This part of the poem shows the poet’s interest in nature, childhood and innocence .                         </a:t>
            </a:r>
            <a:endParaRPr lang="en-US" dirty="0"/>
          </a:p>
        </p:txBody>
      </p:sp>
    </p:spTree>
    <p:extLst>
      <p:ext uri="{BB962C8B-B14F-4D97-AF65-F5344CB8AC3E}">
        <p14:creationId xmlns:p14="http://schemas.microsoft.com/office/powerpoint/2010/main" val="30928403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solidFill>
            <a:srgbClr val="00B0F0"/>
          </a:solidFill>
        </p:spPr>
        <p:txBody>
          <a:bodyPr/>
          <a:lstStyle/>
          <a:p>
            <a:r>
              <a:rPr lang="en-US" dirty="0" smtClean="0"/>
              <a:t>Analysis</a:t>
            </a:r>
            <a:endParaRPr lang="en-US" dirty="0"/>
          </a:p>
        </p:txBody>
      </p:sp>
      <p:sp>
        <p:nvSpPr>
          <p:cNvPr id="3" name="عنصر نائب للمحتوى 2"/>
          <p:cNvSpPr>
            <a:spLocks noGrp="1"/>
          </p:cNvSpPr>
          <p:nvPr>
            <p:ph idx="1"/>
          </p:nvPr>
        </p:nvSpPr>
        <p:spPr/>
        <p:txBody>
          <a:bodyPr>
            <a:normAutofit fontScale="77500" lnSpcReduction="20000"/>
          </a:bodyPr>
          <a:lstStyle/>
          <a:p>
            <a:pPr algn="just" rtl="0"/>
            <a:r>
              <a:rPr lang="en-US" dirty="0" smtClean="0"/>
              <a:t>The last stanza…..The poet is delighted that his son will have more opportunities to observe the beauty of nature and will not be “reared/ In the great city, pent ‘mid cloisters dim,” as Coleridge was. He wishes that “all the seasons shall be sweet” to his son and that his son will learn to appreciate all aspects of nature. The ‘deep calm’ that had originally pressured the poet is no longer vexing. Sound and silence coexist symbolically , the water –drops heard falling from the eves( edges of the roof) or being hung in silent icicles, the blowing wind and the secret ministry of frost are all parts of </a:t>
            </a:r>
            <a:r>
              <a:rPr lang="en-US" smtClean="0"/>
              <a:t>one wondrous </a:t>
            </a:r>
            <a:r>
              <a:rPr lang="en-US" dirty="0" smtClean="0"/>
              <a:t>whole; they are now, as the poet listens with his heart as well as with his ears, the sound of one eternal language. </a:t>
            </a:r>
            <a:endParaRPr lang="en-US" dirty="0"/>
          </a:p>
        </p:txBody>
      </p:sp>
    </p:spTree>
    <p:extLst>
      <p:ext uri="{BB962C8B-B14F-4D97-AF65-F5344CB8AC3E}">
        <p14:creationId xmlns:p14="http://schemas.microsoft.com/office/powerpoint/2010/main" val="1525916541"/>
      </p:ext>
    </p:extLst>
  </p:cSld>
  <p:clrMapOvr>
    <a:masterClrMapping/>
  </p:clrMapOvr>
</p:sld>
</file>

<file path=ppt/theme/theme1.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900</Words>
  <Application>Microsoft Office PowerPoint</Application>
  <PresentationFormat>عرض على الشاشة (3:4)‏</PresentationFormat>
  <Paragraphs>24</Paragraphs>
  <Slides>9</Slides>
  <Notes>0</Notes>
  <HiddenSlides>0</HiddenSlides>
  <MMClips>0</MMClips>
  <ScaleCrop>false</ScaleCrop>
  <HeadingPairs>
    <vt:vector size="4" baseType="variant">
      <vt:variant>
        <vt:lpstr>نسق</vt:lpstr>
      </vt:variant>
      <vt:variant>
        <vt:i4>1</vt:i4>
      </vt:variant>
      <vt:variant>
        <vt:lpstr>عناوين الشرائح</vt:lpstr>
      </vt:variant>
      <vt:variant>
        <vt:i4>9</vt:i4>
      </vt:variant>
    </vt:vector>
  </HeadingPairs>
  <TitlesOfParts>
    <vt:vector size="10" baseType="lpstr">
      <vt:lpstr>سمة Office</vt:lpstr>
      <vt:lpstr>    “Frost at Midnight” S . T. Coleridge</vt:lpstr>
      <vt:lpstr>Analysis</vt:lpstr>
      <vt:lpstr>Analysis</vt:lpstr>
      <vt:lpstr>Analysis</vt:lpstr>
      <vt:lpstr>Analysis</vt:lpstr>
      <vt:lpstr>Themes</vt:lpstr>
      <vt:lpstr>Analysis</vt:lpstr>
      <vt:lpstr>Analysis</vt:lpstr>
      <vt:lpstr>Analysis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Frost at Midnight</dc:title>
  <dc:creator>dijla 2014</dc:creator>
  <cp:lastModifiedBy>aiad</cp:lastModifiedBy>
  <cp:revision>19</cp:revision>
  <dcterms:created xsi:type="dcterms:W3CDTF">2016-12-25T13:20:36Z</dcterms:created>
  <dcterms:modified xsi:type="dcterms:W3CDTF">2017-12-07T07:26:40Z</dcterms:modified>
</cp:coreProperties>
</file>